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hunk Five" charset="1" panose="00000500000000000000"/>
      <p:regular r:id="rId21"/>
    </p:embeddedFont>
    <p:embeddedFont>
      <p:font typeface="Lato" charset="1" panose="020F0502020204030203"/>
      <p:regular r:id="rId22"/>
    </p:embeddedFont>
    <p:embeddedFont>
      <p:font typeface="Lato Bold" charset="1" panose="020F050202020403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8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2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7.jpe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69780" y="-3526052"/>
            <a:ext cx="11384280" cy="11384280"/>
          </a:xfrm>
          <a:custGeom>
            <a:avLst/>
            <a:gdLst/>
            <a:ahLst/>
            <a:cxnLst/>
            <a:rect r="r" b="b" t="t" l="l"/>
            <a:pathLst>
              <a:path h="11384280" w="11384280">
                <a:moveTo>
                  <a:pt x="0" y="0"/>
                </a:moveTo>
                <a:lnTo>
                  <a:pt x="11384280" y="0"/>
                </a:lnTo>
                <a:lnTo>
                  <a:pt x="11384280" y="11384280"/>
                </a:lnTo>
                <a:lnTo>
                  <a:pt x="0" y="1138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56057" y="2325326"/>
            <a:ext cx="9003243" cy="5532902"/>
          </a:xfrm>
          <a:custGeom>
            <a:avLst/>
            <a:gdLst/>
            <a:ahLst/>
            <a:cxnLst/>
            <a:rect r="r" b="b" t="t" l="l"/>
            <a:pathLst>
              <a:path h="5532902" w="9003243">
                <a:moveTo>
                  <a:pt x="0" y="0"/>
                </a:moveTo>
                <a:lnTo>
                  <a:pt x="9003243" y="0"/>
                </a:lnTo>
                <a:lnTo>
                  <a:pt x="9003243" y="5532902"/>
                </a:lnTo>
                <a:lnTo>
                  <a:pt x="0" y="553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8898" y="464305"/>
            <a:ext cx="6614472" cy="1561384"/>
          </a:xfrm>
          <a:custGeom>
            <a:avLst/>
            <a:gdLst/>
            <a:ahLst/>
            <a:cxnLst/>
            <a:rect r="r" b="b" t="t" l="l"/>
            <a:pathLst>
              <a:path h="1561384" w="6614472">
                <a:moveTo>
                  <a:pt x="0" y="0"/>
                </a:moveTo>
                <a:lnTo>
                  <a:pt x="6614472" y="0"/>
                </a:lnTo>
                <a:lnTo>
                  <a:pt x="6614472" y="1561384"/>
                </a:lnTo>
                <a:lnTo>
                  <a:pt x="0" y="156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4752" y="1493005"/>
            <a:ext cx="8269248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RealtorSphere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3347" y="3483730"/>
            <a:ext cx="7542709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24-1-D-18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Presented by Marina Shteinfer and Hanna Kruchenetzky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Advisor: Zeev Barzily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761" y="121405"/>
            <a:ext cx="1051177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Capstone Project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537084" y="352826"/>
            <a:ext cx="13722216" cy="9581348"/>
            <a:chOff x="0" y="0"/>
            <a:chExt cx="18296288" cy="1277513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396" t="0" r="396" b="0"/>
            <a:stretch>
              <a:fillRect/>
            </a:stretch>
          </p:blipFill>
          <p:spPr>
            <a:xfrm flipH="false" flipV="false">
              <a:off x="0" y="0"/>
              <a:ext cx="18296288" cy="12775131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9574" y="-257175"/>
            <a:ext cx="6908123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hunk Five"/>
              </a:rPr>
              <a:t>Use Case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90080" y="1358752"/>
            <a:ext cx="12593249" cy="8318756"/>
            <a:chOff x="0" y="0"/>
            <a:chExt cx="16790999" cy="1109167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73" r="0" b="873"/>
            <a:stretch>
              <a:fillRect/>
            </a:stretch>
          </p:blipFill>
          <p:spPr>
            <a:xfrm flipH="false" flipV="false">
              <a:off x="0" y="0"/>
              <a:ext cx="16790999" cy="11091675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291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Architecture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1204887"/>
            <a:ext cx="18288000" cy="7911156"/>
            <a:chOff x="0" y="0"/>
            <a:chExt cx="24384000" cy="10548208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816" r="0" b="2816"/>
            <a:stretch>
              <a:fillRect/>
            </a:stretch>
          </p:blipFill>
          <p:spPr>
            <a:xfrm flipH="false" flipV="false">
              <a:off x="0" y="0"/>
              <a:ext cx="24384000" cy="10548208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5518677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Class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420843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1"/>
                </a:lnTo>
                <a:lnTo>
                  <a:pt x="0" y="5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77906" y="1448318"/>
            <a:ext cx="13523247" cy="7972526"/>
            <a:chOff x="0" y="0"/>
            <a:chExt cx="18030997" cy="1063003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297" r="0" b="297"/>
            <a:stretch>
              <a:fillRect/>
            </a:stretch>
          </p:blipFill>
          <p:spPr>
            <a:xfrm flipH="false" flipV="false">
              <a:off x="0" y="0"/>
              <a:ext cx="18030997" cy="10630034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574" y="-200025"/>
            <a:ext cx="6442200" cy="196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5352">
                <a:solidFill>
                  <a:srgbClr val="000000"/>
                </a:solidFill>
                <a:latin typeface="Chunk Five"/>
              </a:rPr>
              <a:t>Activity Diagram:</a:t>
            </a:r>
          </a:p>
          <a:p>
            <a:pPr algn="l">
              <a:lnSpc>
                <a:spcPts val="74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80" t="0" r="180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6374" y="223520"/>
            <a:ext cx="8673306" cy="128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374" y="2294238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ongoing war which started before the beginning of the semester.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Not being familiar with the real estate field.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Finding realtors that want to help and answer questions.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Expected difficulties integrating data from various sources might be difficult and call for effective data management techniques. 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ensuring that the program can manage high user traffic and data volumes without experiencing performance issues. </a:t>
            </a:r>
          </a:p>
          <a:p>
            <a:pPr algn="l">
              <a:lnSpc>
                <a:spcPts val="4349"/>
              </a:lnSpc>
            </a:pP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77876" y="-115760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86600" y="16732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5242" y="5989320"/>
            <a:ext cx="671751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4762961" cy="4762961"/>
          </a:xfrm>
          <a:custGeom>
            <a:avLst/>
            <a:gdLst/>
            <a:ahLst/>
            <a:cxnLst/>
            <a:rect r="r" b="b" t="t" l="l"/>
            <a:pathLst>
              <a:path h="4762961" w="4762961">
                <a:moveTo>
                  <a:pt x="0" y="0"/>
                </a:moveTo>
                <a:lnTo>
                  <a:pt x="4762961" y="0"/>
                </a:lnTo>
                <a:lnTo>
                  <a:pt x="4762961" y="4762961"/>
                </a:lnTo>
                <a:lnTo>
                  <a:pt x="0" y="476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7468522" cy="7772400"/>
            <a:chOff x="0" y="0"/>
            <a:chExt cx="9958029" cy="103632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10470" t="0" r="35118" b="0"/>
            <a:stretch>
              <a:fillRect/>
            </a:stretch>
          </p:blipFill>
          <p:spPr>
            <a:xfrm flipH="false" flipV="false"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019057" y="1432242"/>
            <a:ext cx="6908123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3700425"/>
            <a:ext cx="8296248" cy="323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>
                <a:solidFill>
                  <a:srgbClr val="7E8489"/>
                </a:solidFill>
                <a:latin typeface="Lato"/>
              </a:rPr>
              <a:t>The main problems of the real estate working methods are: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Inefficient working processes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Data Management issues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Humen made mistakes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Competitive disadvantages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783329" y="4540568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43990"/>
            <a:ext cx="4199542" cy="3474720"/>
            <a:chOff x="0" y="0"/>
            <a:chExt cx="5599389" cy="463296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5661660" y="1443990"/>
            <a:ext cx="4199542" cy="3474720"/>
            <a:chOff x="0" y="0"/>
            <a:chExt cx="5599389" cy="46329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28700" y="5368290"/>
            <a:ext cx="4199542" cy="3474720"/>
            <a:chOff x="0" y="0"/>
            <a:chExt cx="5599389" cy="463296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8"/>
            <a:srcRect l="0" t="8629" r="0" b="862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661660" y="5368290"/>
            <a:ext cx="4199542" cy="3474720"/>
            <a:chOff x="0" y="0"/>
            <a:chExt cx="5599389" cy="463296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9"/>
            <a:srcRect l="0" t="38750" r="0" b="6089"/>
            <a:stretch>
              <a:fillRect/>
            </a:stretch>
          </p:blipFill>
          <p:spPr>
            <a:xfrm flipH="false" flipV="false">
              <a:off x="0" y="0"/>
              <a:ext cx="5599389" cy="4632960"/>
            </a:xfrm>
            <a:prstGeom prst="rect">
              <a:avLst/>
            </a:prstGeom>
          </p:spPr>
        </p:pic>
      </p:grpSp>
      <p:sp>
        <p:nvSpPr>
          <p:cNvPr name="Freeform 18" id="18"/>
          <p:cNvSpPr/>
          <p:nvPr/>
        </p:nvSpPr>
        <p:spPr>
          <a:xfrm flipH="false" flipV="false" rot="0">
            <a:off x="15299055" y="370141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028781" y="314281"/>
            <a:ext cx="8259219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Existing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8781" y="1898606"/>
            <a:ext cx="7528575" cy="774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7E8489"/>
                </a:solidFill>
                <a:latin typeface="Lato"/>
              </a:rPr>
              <a:t>To this day there are existing solution we focused in the software that are used by realtor in Israel: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Bmby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agent software that simplifies tasks like client management, property matching, communication, reporting, marketing, and etc.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Nadlan One </a:t>
            </a:r>
            <a:r>
              <a:rPr lang="en-US" sz="2599">
                <a:solidFill>
                  <a:srgbClr val="7E8489"/>
                </a:solidFill>
                <a:latin typeface="Lato"/>
              </a:rPr>
              <a:t>- A real estate system with a comprehensive property database, digital signature, Comparative Market Analysis reports, unlimited landing pages for property marketing, and 24/7 support for agents.</a:t>
            </a:r>
          </a:p>
          <a:p>
            <a:pPr algn="l"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7E8489"/>
                </a:solidFill>
                <a:latin typeface="Lato Bold"/>
              </a:rPr>
              <a:t>Homely</a:t>
            </a:r>
            <a:r>
              <a:rPr lang="en-US" sz="2599">
                <a:solidFill>
                  <a:srgbClr val="7E8489"/>
                </a:solidFill>
                <a:latin typeface="Lato"/>
              </a:rPr>
              <a:t> - A set of professional services and products focused on providing real estate agencies with a website platform, internet real estat software, local brokerage software, and a mobile app for managing tasks.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84580" y="890830"/>
            <a:ext cx="3249284" cy="2475364"/>
          </a:xfrm>
          <a:custGeom>
            <a:avLst/>
            <a:gdLst/>
            <a:ahLst/>
            <a:cxnLst/>
            <a:rect r="r" b="b" t="t" l="l"/>
            <a:pathLst>
              <a:path h="2475364" w="3249284">
                <a:moveTo>
                  <a:pt x="0" y="0"/>
                </a:moveTo>
                <a:lnTo>
                  <a:pt x="3249284" y="0"/>
                </a:lnTo>
                <a:lnTo>
                  <a:pt x="3249284" y="2475363"/>
                </a:lnTo>
                <a:lnTo>
                  <a:pt x="0" y="2475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0859" y="362643"/>
            <a:ext cx="7208113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Our Solution - RealtorSphere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432600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Comprehensive and User-friendly software, that will be simpler for realtors to 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2640" y="4432600"/>
            <a:ext cx="7566660" cy="149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to gather extra information about properties and potential buyers to allow maximum matches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Client management and communication with client via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2640" y="7326965"/>
            <a:ext cx="756666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7E8489"/>
                </a:solidFill>
                <a:latin typeface="Lato"/>
              </a:rPr>
              <a:t>Allows realtors to keep track of potential deals and new properties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03050" y="0"/>
            <a:ext cx="4184950" cy="4184950"/>
          </a:xfrm>
          <a:custGeom>
            <a:avLst/>
            <a:gdLst/>
            <a:ahLst/>
            <a:cxnLst/>
            <a:rect r="r" b="b" t="t" l="l"/>
            <a:pathLst>
              <a:path h="4184950" w="4184950">
                <a:moveTo>
                  <a:pt x="0" y="0"/>
                </a:moveTo>
                <a:lnTo>
                  <a:pt x="4184950" y="0"/>
                </a:lnTo>
                <a:lnTo>
                  <a:pt x="4184950" y="4184950"/>
                </a:lnTo>
                <a:lnTo>
                  <a:pt x="0" y="418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8245" y="231775"/>
            <a:ext cx="12210529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What The Software Will Include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37543"/>
            <a:ext cx="234609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 matching algorithm that will help the realtor find properties for clients.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2640" y="2737543"/>
            <a:ext cx="2933816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2640" y="4442125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To-do lists and calenders to make time-planning easier.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31909"/>
            <a:ext cx="2787739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36490"/>
            <a:ext cx="756666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CRM for managing clients and work assosiates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2640" y="5631909"/>
            <a:ext cx="2727664" cy="308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2640" y="7336490"/>
            <a:ext cx="756666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7E8489"/>
                </a:solidFill>
                <a:latin typeface="Lato"/>
              </a:rPr>
              <a:t>Ability to get new properties from outside sources and share exiting properties online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567986" y="1433747"/>
            <a:ext cx="5238774" cy="1762133"/>
          </a:xfrm>
          <a:custGeom>
            <a:avLst/>
            <a:gdLst/>
            <a:ahLst/>
            <a:cxnLst/>
            <a:rect r="r" b="b" t="t" l="l"/>
            <a:pathLst>
              <a:path h="1762133" w="5238774">
                <a:moveTo>
                  <a:pt x="0" y="0"/>
                </a:moveTo>
                <a:lnTo>
                  <a:pt x="5238774" y="0"/>
                </a:lnTo>
                <a:lnTo>
                  <a:pt x="5238774" y="1762133"/>
                </a:lnTo>
                <a:lnTo>
                  <a:pt x="0" y="1762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59456" y="1587847"/>
            <a:ext cx="3836264" cy="3836264"/>
          </a:xfrm>
          <a:custGeom>
            <a:avLst/>
            <a:gdLst/>
            <a:ahLst/>
            <a:cxnLst/>
            <a:rect r="r" b="b" t="t" l="l"/>
            <a:pathLst>
              <a:path h="3836264" w="3836264">
                <a:moveTo>
                  <a:pt x="0" y="0"/>
                </a:moveTo>
                <a:lnTo>
                  <a:pt x="3836265" y="0"/>
                </a:lnTo>
                <a:lnTo>
                  <a:pt x="3836265" y="3836264"/>
                </a:lnTo>
                <a:lnTo>
                  <a:pt x="0" y="383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599437" y="9541"/>
            <a:ext cx="6175588" cy="256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Developing 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0213" y="7133365"/>
            <a:ext cx="395478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Intreview realtors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Search for articles online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Look at existing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13" y="5416827"/>
            <a:ext cx="3047758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4693" y="7133365"/>
            <a:ext cx="395861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a programming language 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matching algorithm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Choosing technologies that will assist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4693" y="5416827"/>
            <a:ext cx="261938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unk Five"/>
              </a:rPr>
              <a:t>Planing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29173" y="5616852"/>
            <a:ext cx="3958614" cy="2897639"/>
            <a:chOff x="0" y="0"/>
            <a:chExt cx="5278152" cy="38635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047418"/>
              <a:ext cx="5278152" cy="181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749"/>
                </a:lnSpc>
                <a:buFont typeface="Arial"/>
                <a:buChar char="•"/>
              </a:pPr>
              <a:r>
                <a:rPr lang="en-US" sz="2499">
                  <a:solidFill>
                    <a:srgbClr val="7E8489"/>
                  </a:solidFill>
                  <a:latin typeface="Lato"/>
                </a:rPr>
                <a:t>Making a testing plan to make sure the software works properly.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00025"/>
              <a:ext cx="3492516" cy="1211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Chunk Five"/>
                </a:rPr>
                <a:t>Testing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10488600" cy="4674582"/>
            <a:chOff x="0" y="0"/>
            <a:chExt cx="13984800" cy="6232776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6"/>
            <a:srcRect l="0" t="28349" r="0" b="4818"/>
            <a:stretch>
              <a:fillRect/>
            </a:stretch>
          </p:blipFill>
          <p:spPr>
            <a:xfrm flipH="false" flipV="false">
              <a:off x="0" y="0"/>
              <a:ext cx="13984800" cy="6232776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95553" y="6748347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24728" y="1010487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3502" t="0" r="3502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96374" y="223520"/>
            <a:ext cx="8673306" cy="24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hunk Five"/>
              </a:rPr>
              <a:t>The Goals Of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374" y="2622550"/>
            <a:ext cx="8055060" cy="703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Develop a system for realtors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Design a user-friendly program that will be easy to use without special teaching.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increase the number of properties and clients they reach.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Help realtors to organize their work, client base, and properties, so it will be easy to manage.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this software on many platforms.</a:t>
            </a:r>
          </a:p>
          <a:p>
            <a:pPr algn="l" marL="626107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7E8489"/>
                </a:solidFill>
                <a:latin typeface="Lato"/>
              </a:rPr>
              <a:t>To make a matching algorithm that will match clients to properties based on their preferences.</a:t>
            </a:r>
          </a:p>
          <a:p>
            <a:pPr algn="l">
              <a:lnSpc>
                <a:spcPts val="434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12744" y="-997585"/>
            <a:ext cx="5661660" cy="5661660"/>
          </a:xfrm>
          <a:custGeom>
            <a:avLst/>
            <a:gdLst/>
            <a:ahLst/>
            <a:cxnLst/>
            <a:rect r="r" b="b" t="t" l="l"/>
            <a:pathLst>
              <a:path h="5661660" w="5661660">
                <a:moveTo>
                  <a:pt x="0" y="0"/>
                </a:moveTo>
                <a:lnTo>
                  <a:pt x="5661660" y="0"/>
                </a:lnTo>
                <a:lnTo>
                  <a:pt x="5661660" y="5661660"/>
                </a:lnTo>
                <a:lnTo>
                  <a:pt x="0" y="5661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5400000">
            <a:off x="6915490" y="6291898"/>
            <a:ext cx="4504646" cy="0"/>
          </a:xfrm>
          <a:prstGeom prst="line">
            <a:avLst/>
          </a:prstGeom>
          <a:ln cap="flat" w="19050">
            <a:solidFill>
              <a:srgbClr val="A5A9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792376" y="1423829"/>
            <a:ext cx="8434514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Requirements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004981" y="1578093"/>
            <a:ext cx="3198766" cy="1285322"/>
          </a:xfrm>
          <a:custGeom>
            <a:avLst/>
            <a:gdLst/>
            <a:ahLst/>
            <a:cxnLst/>
            <a:rect r="r" b="b" t="t" l="l"/>
            <a:pathLst>
              <a:path h="1285322" w="3198766">
                <a:moveTo>
                  <a:pt x="0" y="0"/>
                </a:moveTo>
                <a:lnTo>
                  <a:pt x="3198765" y="0"/>
                </a:lnTo>
                <a:lnTo>
                  <a:pt x="3198765" y="1285322"/>
                </a:lnTo>
                <a:lnTo>
                  <a:pt x="0" y="1285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92958" y="1489234"/>
            <a:ext cx="1463040" cy="1463040"/>
          </a:xfrm>
          <a:custGeom>
            <a:avLst/>
            <a:gdLst/>
            <a:ahLst/>
            <a:cxnLst/>
            <a:rect r="r" b="b" t="t" l="l"/>
            <a:pathLst>
              <a:path h="1463040" w="1463040">
                <a:moveTo>
                  <a:pt x="0" y="0"/>
                </a:moveTo>
                <a:lnTo>
                  <a:pt x="1463040" y="0"/>
                </a:lnTo>
                <a:lnTo>
                  <a:pt x="146304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60756" y="3114460"/>
            <a:ext cx="24872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Functional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296" y="3927495"/>
            <a:ext cx="7621992" cy="572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add, update, and delete property listings, providing details such as size, price, location, facilities, and additional features.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save clients and owners' information and manage it.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match buyers with properties based on the buyer requests. 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manage calendars and set meetings.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allow realtors to update and track price suggestions for negotiation.</a:t>
            </a:r>
          </a:p>
          <a:p>
            <a:pPr algn="l" marL="410571" indent="-205285" lvl="1">
              <a:lnSpc>
                <a:spcPts val="2852"/>
              </a:lnSpc>
              <a:buAutoNum type="arabicPeriod" startAt="1"/>
            </a:pPr>
            <a:r>
              <a:rPr lang="en-US" sz="1901">
                <a:solidFill>
                  <a:srgbClr val="7E8489"/>
                </a:solidFill>
                <a:latin typeface="Lato"/>
              </a:rPr>
              <a:t>The system will create reports about sales data, popular areas, price ranges, property activities, and client activities. </a:t>
            </a: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  <a:p>
            <a:pPr algn="l">
              <a:lnSpc>
                <a:spcPts val="270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69347" y="3114460"/>
            <a:ext cx="27150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</a:rPr>
              <a:t>Non-functional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0569" y="3927495"/>
            <a:ext cx="7600664" cy="414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The system will feature a user-friendly interface for easy navigation and task management. (Usability)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Responsive design for optimal viewing on different devices (Compatibility 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Secure authentication and authorization mechanisms (Security) 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 well-documented codebase will ensure ease of maintenance and future updates (Maintainability)</a:t>
            </a:r>
          </a:p>
          <a:p>
            <a:pPr algn="l" marL="438035" indent="-219017" lvl="1">
              <a:lnSpc>
                <a:spcPts val="3043"/>
              </a:lnSpc>
              <a:buAutoNum type="arabicPeriod" startAt="1"/>
            </a:pPr>
            <a:r>
              <a:rPr lang="en-US" sz="2028">
                <a:solidFill>
                  <a:srgbClr val="7E8489"/>
                </a:solidFill>
                <a:latin typeface="Lato"/>
              </a:rPr>
              <a:t>Adherence to relevant industry regulations and data privacy laws (Compliance)</a:t>
            </a:r>
          </a:p>
          <a:p>
            <a:pPr algn="l">
              <a:lnSpc>
                <a:spcPts val="3043"/>
              </a:lnSpc>
            </a:pPr>
          </a:p>
          <a:p>
            <a:pPr algn="l">
              <a:lnSpc>
                <a:spcPts val="304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60645"/>
            <a:ext cx="4847971" cy="226355"/>
            <a:chOff x="0" y="0"/>
            <a:chExt cx="1276832" cy="59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832" cy="59616"/>
            </a:xfrm>
            <a:custGeom>
              <a:avLst/>
              <a:gdLst/>
              <a:ahLst/>
              <a:cxnLst/>
              <a:rect r="r" b="b" t="t" l="l"/>
              <a:pathLst>
                <a:path h="59616" w="1276832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6832" cy="97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47971" y="10239375"/>
            <a:ext cx="13440029" cy="47625"/>
            <a:chOff x="0" y="0"/>
            <a:chExt cx="3539761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9761" cy="12543"/>
            </a:xfrm>
            <a:custGeom>
              <a:avLst/>
              <a:gdLst/>
              <a:ahLst/>
              <a:cxnLst/>
              <a:rect r="r" b="b" t="t" l="l"/>
              <a:pathLst>
                <a:path h="12543" w="3539761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3976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75026" y="9391481"/>
            <a:ext cx="968548" cy="513331"/>
          </a:xfrm>
          <a:custGeom>
            <a:avLst/>
            <a:gdLst/>
            <a:ahLst/>
            <a:cxnLst/>
            <a:rect r="r" b="b" t="t" l="l"/>
            <a:pathLst>
              <a:path h="513331" w="968548">
                <a:moveTo>
                  <a:pt x="0" y="0"/>
                </a:moveTo>
                <a:lnTo>
                  <a:pt x="968548" y="0"/>
                </a:lnTo>
                <a:lnTo>
                  <a:pt x="968548" y="513330"/>
                </a:lnTo>
                <a:lnTo>
                  <a:pt x="0" y="51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74345" y="1594485"/>
            <a:ext cx="3920490" cy="3920490"/>
          </a:xfrm>
          <a:custGeom>
            <a:avLst/>
            <a:gdLst/>
            <a:ahLst/>
            <a:cxnLst/>
            <a:rect r="r" b="b" t="t" l="l"/>
            <a:pathLst>
              <a:path h="3920490" w="3920490">
                <a:moveTo>
                  <a:pt x="0" y="0"/>
                </a:moveTo>
                <a:lnTo>
                  <a:pt x="3920490" y="0"/>
                </a:lnTo>
                <a:lnTo>
                  <a:pt x="3920490" y="3920490"/>
                </a:lnTo>
                <a:lnTo>
                  <a:pt x="0" y="39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69680" y="1028700"/>
            <a:ext cx="8389620" cy="5052060"/>
            <a:chOff x="0" y="0"/>
            <a:chExt cx="11186160" cy="673608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/>
            <a:srcRect l="576" t="0" r="576" b="0"/>
            <a:stretch>
              <a:fillRect/>
            </a:stretch>
          </p:blipFill>
          <p:spPr>
            <a:xfrm flipH="false" flipV="false">
              <a:off x="0" y="0"/>
              <a:ext cx="11186160" cy="67360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193675"/>
            <a:ext cx="6344698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Unit Tests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939" y="1899998"/>
            <a:ext cx="7644606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Login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Registration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Reports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File uploade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Client Management Test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Matching Algorithm Test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79268" y="7642288"/>
            <a:ext cx="832569" cy="1059984"/>
          </a:xfrm>
          <a:custGeom>
            <a:avLst/>
            <a:gdLst/>
            <a:ahLst/>
            <a:cxnLst/>
            <a:rect r="r" b="b" t="t" l="l"/>
            <a:pathLst>
              <a:path h="1059984" w="832569">
                <a:moveTo>
                  <a:pt x="0" y="0"/>
                </a:moveTo>
                <a:lnTo>
                  <a:pt x="832569" y="0"/>
                </a:lnTo>
                <a:lnTo>
                  <a:pt x="832569" y="1059985"/>
                </a:lnTo>
                <a:lnTo>
                  <a:pt x="0" y="1059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4992" y="4838700"/>
            <a:ext cx="6934726" cy="148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5"/>
              </a:lnSpc>
            </a:pPr>
            <a:r>
              <a:rPr lang="en-US" sz="7803">
                <a:solidFill>
                  <a:srgbClr val="000000"/>
                </a:solidFill>
                <a:latin typeface="Chunk Five"/>
              </a:rPr>
              <a:t>Manual Tests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992" y="6544769"/>
            <a:ext cx="764460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Navigation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Email Sending Tests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7E8489"/>
                </a:solidFill>
                <a:latin typeface="Lato"/>
              </a:rPr>
              <a:t>Property Sharing Tests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2742655" y="9600521"/>
            <a:ext cx="754270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DAGEb1QAz_U</dc:identifier>
  <dcterms:modified xsi:type="dcterms:W3CDTF">2011-08-01T06:04:30Z</dcterms:modified>
  <cp:revision>1</cp:revision>
  <dc:title>final project presention</dc:title>
</cp:coreProperties>
</file>